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6" r:id="rId2"/>
    <p:sldId id="257" r:id="rId3"/>
    <p:sldId id="259" r:id="rId4"/>
    <p:sldId id="264" r:id="rId5"/>
    <p:sldId id="285" r:id="rId6"/>
    <p:sldId id="266" r:id="rId7"/>
    <p:sldId id="267" r:id="rId8"/>
    <p:sldId id="268" r:id="rId9"/>
    <p:sldId id="269" r:id="rId10"/>
    <p:sldId id="270" r:id="rId11"/>
    <p:sldId id="281" r:id="rId12"/>
    <p:sldId id="288" r:id="rId13"/>
    <p:sldId id="282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77" r:id="rId22"/>
    <p:sldId id="289" r:id="rId23"/>
    <p:sldId id="290" r:id="rId24"/>
    <p:sldId id="287" r:id="rId25"/>
    <p:sldId id="283" r:id="rId26"/>
    <p:sldId id="284" r:id="rId2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63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1C26C-1612-4021-AD38-1DAE11054919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94B1C74-DF17-4A7C-B839-84A755C636E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1C26C-1612-4021-AD38-1DAE11054919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1C74-DF17-4A7C-B839-84A755C636E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1C26C-1612-4021-AD38-1DAE11054919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1C74-DF17-4A7C-B839-84A755C636E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1C26C-1612-4021-AD38-1DAE11054919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94B1C74-DF17-4A7C-B839-84A755C636E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1C26C-1612-4021-AD38-1DAE11054919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1C74-DF17-4A7C-B839-84A755C636E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1C26C-1612-4021-AD38-1DAE11054919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1C74-DF17-4A7C-B839-84A755C636E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1C26C-1612-4021-AD38-1DAE11054919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94B1C74-DF17-4A7C-B839-84A755C636E2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1C26C-1612-4021-AD38-1DAE11054919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1C74-DF17-4A7C-B839-84A755C636E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1C26C-1612-4021-AD38-1DAE11054919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1C74-DF17-4A7C-B839-84A755C636E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1C26C-1612-4021-AD38-1DAE11054919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1C74-DF17-4A7C-B839-84A755C636E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Kliknutím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1C26C-1612-4021-AD38-1DAE11054919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1C74-DF17-4A7C-B839-84A755C636E2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BD1C26C-1612-4021-AD38-1DAE11054919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94B1C74-DF17-4A7C-B839-84A755C636E2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dagmar.hegrova@zspilnikov.cz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youtube.com/watch?v=9xWghxObiz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youtube.com/watch?v=FPh9oNac-g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youtube.com/watch?v=lGcd36vZ6q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youtube.com/watch?v=inA-uPzHMf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youtube.com/watch?v=hC43N1mAP3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youtube.com/watch?v=vZ5H0GLDOz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sfzBxIGGT0" TargetMode="External"/><Relationship Id="rId2" Type="http://schemas.openxmlformats.org/officeDocument/2006/relationships/hyperlink" Target="https://www.youtube.com/watch?v=pg0v_Cfv76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dagmar.hegrova@zspilnikov.cz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sfzBxIGGT0" TargetMode="External"/><Relationship Id="rId2" Type="http://schemas.openxmlformats.org/officeDocument/2006/relationships/hyperlink" Target="https://www.youtube.com/watch?v=7UK_S1p7U0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E9E0EB-FCF7-4C03-8997-C57BB4317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Zadání na online hodinu 16. 11. 2020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AE13356-A893-4B06-B8CA-C2DA8AC64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1. opakování znaky obojživelníků</a:t>
            </a:r>
          </a:p>
          <a:p>
            <a:r>
              <a:rPr lang="cs-CZ" dirty="0"/>
              <a:t>2. nová látka OBOJŽIVELNÍCI ZÁSTUPCI – prezentace, učebnice str. 24 - 25</a:t>
            </a:r>
          </a:p>
          <a:p>
            <a:r>
              <a:rPr lang="cs-CZ" dirty="0"/>
              <a:t>3. DÚ z online hodiny – zápis do sešitu  a rozdělení informací</a:t>
            </a:r>
          </a:p>
          <a:p>
            <a:r>
              <a:rPr lang="cs-CZ" dirty="0"/>
              <a:t>Nafocené poslat do 20. 11. na </a:t>
            </a:r>
            <a:r>
              <a:rPr lang="cs-CZ" dirty="0">
                <a:hlinkClick r:id="rId2"/>
              </a:rPr>
              <a:t>dagmar.hegrova@zspilnikov.cz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6370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 b="1"/>
              <a:t>MLOK SKVRNITÝ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8313" y="5661025"/>
            <a:ext cx="8229600" cy="1196975"/>
          </a:xfrm>
        </p:spPr>
        <p:txBody>
          <a:bodyPr rtlCol="0">
            <a:normAutofit fontScale="70000" lnSpcReduction="20000"/>
          </a:bodyPr>
          <a:lstStyle/>
          <a:p>
            <a:r>
              <a:rPr lang="cs-CZ" altLang="cs-CZ" dirty="0"/>
              <a:t>velikost: 	150 – 230 mm			             </a:t>
            </a:r>
            <a:r>
              <a:rPr lang="cs-CZ" altLang="cs-CZ" dirty="0" err="1"/>
              <a:t>larva,pulec</a:t>
            </a:r>
            <a:endParaRPr lang="cs-CZ" altLang="cs-CZ" dirty="0"/>
          </a:p>
          <a:p>
            <a:r>
              <a:rPr lang="cs-CZ" altLang="cs-CZ" dirty="0"/>
              <a:t>potrava:  žížaly, měkkýši, hmyz</a:t>
            </a:r>
          </a:p>
          <a:p>
            <a:r>
              <a:rPr lang="cs-CZ" altLang="cs-CZ" dirty="0"/>
              <a:t>výskyt:    lesnaté oblasti s čistými potůčky        kanibalismus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</p:txBody>
      </p:sp>
      <p:pic>
        <p:nvPicPr>
          <p:cNvPr id="16388" name="Picture 2" descr="C:\Documents and Settings\Admin\Dokumenty\Obrázky\800px-Salamandra_in_nature_park_Horni_Berounka_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39826"/>
            <a:ext cx="7050087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Obdélník 4"/>
          <p:cNvSpPr>
            <a:spLocks noChangeArrowheads="1"/>
          </p:cNvSpPr>
          <p:nvPr/>
        </p:nvSpPr>
        <p:spPr bwMode="auto">
          <a:xfrm>
            <a:off x="4211638" y="5229225"/>
            <a:ext cx="1038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latin typeface="Calibri" pitchFamily="34" charset="0"/>
              </a:rPr>
              <a:t>obr. č. 15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6" y="332656"/>
            <a:ext cx="237626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FFEA1387-9C3E-40AB-8286-7C29AE20CE84}"/>
              </a:ext>
            </a:extLst>
          </p:cNvPr>
          <p:cNvCxnSpPr/>
          <p:nvPr/>
        </p:nvCxnSpPr>
        <p:spPr>
          <a:xfrm flipV="1">
            <a:off x="7812360" y="2276872"/>
            <a:ext cx="504056" cy="3441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718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2611760"/>
          </a:xfrm>
        </p:spPr>
        <p:txBody>
          <a:bodyPr>
            <a:normAutofit fontScale="90000"/>
          </a:bodyPr>
          <a:lstStyle/>
          <a:p>
            <a:r>
              <a:rPr lang="cs-CZ" dirty="0"/>
              <a:t>Axolotl mexický</a:t>
            </a:r>
            <a:br>
              <a:rPr lang="cs-CZ" dirty="0"/>
            </a:br>
            <a:r>
              <a:rPr lang="cs-CZ" sz="2400" dirty="0"/>
              <a:t>„vodní dráček“ </a:t>
            </a:r>
            <a:br>
              <a:rPr lang="cs-CZ" sz="2400" dirty="0"/>
            </a:br>
            <a:r>
              <a:rPr lang="cs-CZ" sz="2400" dirty="0"/>
              <a:t>setrvává v larválním stavu</a:t>
            </a:r>
            <a:br>
              <a:rPr lang="cs-CZ" sz="2400" dirty="0"/>
            </a:br>
            <a:r>
              <a:rPr lang="cs-CZ" sz="2400" dirty="0"/>
              <a:t>neotenie</a:t>
            </a:r>
            <a:br>
              <a:rPr lang="cs-CZ" sz="2400" dirty="0"/>
            </a:br>
            <a:r>
              <a:rPr lang="cs-CZ" sz="2400" dirty="0"/>
              <a:t>červi, larvy hmyzu</a:t>
            </a:r>
            <a:br>
              <a:rPr lang="cs-CZ" sz="2400" dirty="0"/>
            </a:br>
            <a:r>
              <a:rPr lang="cs-CZ" sz="2400" dirty="0"/>
              <a:t>keříčkovité žábry</a:t>
            </a:r>
            <a:br>
              <a:rPr lang="cs-CZ" dirty="0"/>
            </a:br>
            <a:r>
              <a:rPr lang="cs-CZ" dirty="0"/>
              <a:t>                               larva			dospělec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7005"/>
            <a:ext cx="5130303" cy="341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B00C34F-D827-4F36-ACEC-D725AE981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140" y="297012"/>
            <a:ext cx="4024460" cy="225816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52EEBA2-3E0F-4C15-BC87-3CADF4D6F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3429928"/>
            <a:ext cx="3203848" cy="24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17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FB802D-0947-4694-81E5-67432D898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Macarát jeskynní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2F16673-7242-44EA-8EF3-6C2CC6A97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velikost: 	obvykle 25 cm dlouhý</a:t>
            </a:r>
          </a:p>
          <a:p>
            <a:r>
              <a:rPr lang="cs-CZ" altLang="cs-CZ" dirty="0"/>
              <a:t>potrava: červi, hmyz</a:t>
            </a:r>
          </a:p>
          <a:p>
            <a:r>
              <a:rPr lang="cs-CZ" altLang="cs-CZ" dirty="0"/>
              <a:t>výskyt:   krasová území bývalé Jugoslávie a Itálie</a:t>
            </a:r>
          </a:p>
          <a:p>
            <a:r>
              <a:rPr lang="cs-CZ" altLang="cs-CZ" dirty="0"/>
              <a:t>neotenie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1934901-539D-43FE-AFEC-158B17E32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4240942"/>
            <a:ext cx="4541161" cy="157856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1D70709-327A-4081-A182-9263BE4EB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961" y="3363042"/>
            <a:ext cx="4145639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88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Velemlok japonský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48576"/>
            <a:ext cx="5259461" cy="322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938" y="1066777"/>
            <a:ext cx="3254102" cy="417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4D516F68-92A2-441E-A26F-F8AB43995F29}"/>
              </a:ext>
            </a:extLst>
          </p:cNvPr>
          <p:cNvSpPr/>
          <p:nvPr/>
        </p:nvSpPr>
        <p:spPr>
          <a:xfrm>
            <a:off x="539552" y="2828836"/>
            <a:ext cx="6318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dirty="0"/>
              <a:t>velikost: 	asi 150 cm</a:t>
            </a:r>
          </a:p>
          <a:p>
            <a:r>
              <a:rPr lang="cs-CZ" altLang="cs-CZ" dirty="0"/>
              <a:t>potrava: dravec – ryby, žáby</a:t>
            </a:r>
          </a:p>
          <a:p>
            <a:r>
              <a:rPr lang="cs-CZ" altLang="cs-CZ" dirty="0"/>
              <a:t>výskyt:   vyšší polohy (1500 m n. m.),</a:t>
            </a:r>
          </a:p>
          <a:p>
            <a:r>
              <a:rPr lang="cs-CZ" altLang="cs-CZ" dirty="0"/>
              <a:t>              JV Asie  </a:t>
            </a:r>
          </a:p>
        </p:txBody>
      </p:sp>
    </p:spTree>
    <p:extLst>
      <p:ext uri="{BB962C8B-B14F-4D97-AF65-F5344CB8AC3E}">
        <p14:creationId xmlns:p14="http://schemas.microsoft.com/office/powerpoint/2010/main" val="4103261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750" y="234950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/>
              <a:t>PŘEHLED BEZOCASÝCH OBOJŽIVELNÍKŮ</a:t>
            </a:r>
          </a:p>
        </p:txBody>
      </p:sp>
    </p:spTree>
    <p:extLst>
      <p:ext uri="{BB962C8B-B14F-4D97-AF65-F5344CB8AC3E}">
        <p14:creationId xmlns:p14="http://schemas.microsoft.com/office/powerpoint/2010/main" val="2260745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>
          <a:xfrm>
            <a:off x="611188" y="0"/>
            <a:ext cx="8229600" cy="3573016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  <a:buClr>
                <a:srgbClr val="F0A22E"/>
              </a:buClr>
              <a:buSzPct val="70000"/>
              <a:buFont typeface="Arial" pitchFamily="34" charset="0"/>
              <a:buChar char="•"/>
              <a:defRPr/>
            </a:pPr>
            <a:r>
              <a:rPr lang="cs-CZ" altLang="cs-CZ" sz="4000" b="1" dirty="0"/>
              <a:t>KUŇKA OBECNÁ</a:t>
            </a:r>
            <a:br>
              <a:rPr lang="cs-CZ" altLang="cs-CZ" sz="4000" b="1" dirty="0"/>
            </a:br>
            <a:r>
              <a:rPr lang="cs-CZ" sz="22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  <a:t>černo-oranžové nebo černo-žluté zbarvení břicha</a:t>
            </a:r>
            <a:br>
              <a:rPr lang="cs-CZ" sz="22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</a:br>
            <a:r>
              <a:rPr lang="cs-CZ" sz="22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  <a:t>malá (asi 5cm), v ČR ohrožená </a:t>
            </a:r>
            <a:br>
              <a:rPr lang="cs-CZ" sz="22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</a:br>
            <a:r>
              <a:rPr lang="cs-CZ" sz="22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  <a:t>v ohrožení se převrací na záda a ukazuje výstražné zbarvení</a:t>
            </a:r>
            <a:br>
              <a:rPr lang="cs-CZ" sz="22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</a:br>
            <a:r>
              <a:rPr lang="cs-CZ" sz="22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  <a:hlinkClick r:id="rId2"/>
              </a:rPr>
              <a:t>https://www.youtube.com/watch?v=9xWghxObiz0</a:t>
            </a:r>
            <a:br>
              <a:rPr lang="cs-CZ" sz="22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</a:br>
            <a:br>
              <a:rPr lang="cs-CZ" sz="22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</a:br>
            <a:br>
              <a:rPr lang="cs-CZ" sz="22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</a:br>
            <a:r>
              <a:rPr lang="cs-CZ" sz="22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  <a:t> </a:t>
            </a:r>
            <a:br>
              <a:rPr lang="cs-CZ" sz="22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</a:br>
            <a:endParaRPr lang="cs-CZ" alt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8313" y="5661025"/>
            <a:ext cx="8229600" cy="11969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/>
              <a:t> </a:t>
            </a:r>
          </a:p>
        </p:txBody>
      </p:sp>
      <p:pic>
        <p:nvPicPr>
          <p:cNvPr id="18436" name="Picture 2" descr="C:\Documents and Settings\Admin\Dokumenty\Obrázky\678px-BombinaBombinaJu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33" y="2015917"/>
            <a:ext cx="5245100" cy="46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Obdélník 4"/>
          <p:cNvSpPr>
            <a:spLocks noChangeArrowheads="1"/>
          </p:cNvSpPr>
          <p:nvPr/>
        </p:nvSpPr>
        <p:spPr bwMode="auto">
          <a:xfrm>
            <a:off x="4211638" y="5373688"/>
            <a:ext cx="1038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latin typeface="Calibri" pitchFamily="34" charset="0"/>
              </a:rPr>
              <a:t>obr. č. 16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555" y="1869333"/>
            <a:ext cx="4679001" cy="311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218" y="4365861"/>
            <a:ext cx="2976097" cy="238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207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2276872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  <a:buClr>
                <a:srgbClr val="F0A22E"/>
              </a:buClr>
              <a:buSzPct val="70000"/>
              <a:buFont typeface="Arial" pitchFamily="34" charset="0"/>
              <a:buChar char="•"/>
              <a:defRPr/>
            </a:pPr>
            <a:r>
              <a:rPr lang="cs-CZ" altLang="cs-CZ" sz="4000" b="1" dirty="0"/>
              <a:t>ROPUCHA ZELENÁ</a:t>
            </a:r>
            <a:br>
              <a:rPr lang="cs-CZ" sz="20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</a:br>
            <a:r>
              <a:rPr lang="cs-CZ" sz="20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  <a:t>zavalité tělo s bradavičnatou kůží, krátké končetiny</a:t>
            </a:r>
            <a:br>
              <a:rPr lang="cs-CZ" sz="20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</a:br>
            <a:r>
              <a:rPr lang="cs-CZ" sz="20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  <a:t>vrací se vždy na stejné místo</a:t>
            </a:r>
            <a:br>
              <a:rPr lang="cs-CZ" sz="20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</a:br>
            <a:r>
              <a:rPr lang="cs-CZ" sz="20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  <a:t>v zahradách, parcích, u jezírek</a:t>
            </a:r>
            <a:br>
              <a:rPr lang="cs-CZ" sz="20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</a:br>
            <a:endParaRPr lang="cs-CZ" alt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8313" y="5589588"/>
            <a:ext cx="8229600" cy="96837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</p:txBody>
      </p:sp>
      <p:pic>
        <p:nvPicPr>
          <p:cNvPr id="19460" name="Picture 2" descr="C:\Documents and Settings\Admin\Dokumenty\Obrázky\800px-Bufo_virid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13" y="1752600"/>
            <a:ext cx="663735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Obdélník 4"/>
          <p:cNvSpPr>
            <a:spLocks noChangeArrowheads="1"/>
          </p:cNvSpPr>
          <p:nvPr/>
        </p:nvSpPr>
        <p:spPr bwMode="auto">
          <a:xfrm>
            <a:off x="4211638" y="5229225"/>
            <a:ext cx="1038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latin typeface="Calibri" pitchFamily="34" charset="0"/>
              </a:rPr>
              <a:t>obr. č. 17</a:t>
            </a:r>
          </a:p>
        </p:txBody>
      </p:sp>
    </p:spTree>
    <p:extLst>
      <p:ext uri="{BB962C8B-B14F-4D97-AF65-F5344CB8AC3E}">
        <p14:creationId xmlns:p14="http://schemas.microsoft.com/office/powerpoint/2010/main" val="3187173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 b="1"/>
              <a:t>ROPUCHA OBECNÁ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516563"/>
            <a:ext cx="8229600" cy="1081087"/>
          </a:xfrm>
        </p:spPr>
        <p:txBody>
          <a:bodyPr rtlCol="0">
            <a:normAutofit fontScale="77500" lnSpcReduction="20000"/>
          </a:bodyPr>
          <a:lstStyle/>
          <a:p>
            <a:pPr lvl="0">
              <a:buClr>
                <a:srgbClr val="F0A22E"/>
              </a:buClr>
              <a:buFont typeface="Arial" pitchFamily="34" charset="0"/>
              <a:buChar char="•"/>
              <a:defRPr/>
            </a:pPr>
            <a:r>
              <a:rPr lang="cs-CZ" sz="2200" dirty="0">
                <a:solidFill>
                  <a:srgbClr val="4E3B30"/>
                </a:solidFill>
              </a:rPr>
              <a:t>šedá až hnědá barva kůže, samice je větší                   vajíčka do šňůrek ve vodě</a:t>
            </a:r>
          </a:p>
          <a:p>
            <a:pPr lvl="0">
              <a:buClr>
                <a:srgbClr val="F0A22E"/>
              </a:buClr>
              <a:buFont typeface="Arial" pitchFamily="34" charset="0"/>
              <a:buChar char="•"/>
              <a:defRPr/>
            </a:pPr>
            <a:r>
              <a:rPr lang="cs-CZ" sz="2200" dirty="0">
                <a:solidFill>
                  <a:srgbClr val="4E3B30"/>
                </a:solidFill>
              </a:rPr>
              <a:t>nejčastější ropucha v ČR</a:t>
            </a:r>
          </a:p>
          <a:p>
            <a:pPr lvl="0">
              <a:buClr>
                <a:srgbClr val="F0A22E"/>
              </a:buClr>
              <a:buFont typeface="Arial" pitchFamily="34" charset="0"/>
              <a:buChar char="•"/>
              <a:defRPr/>
            </a:pPr>
            <a:r>
              <a:rPr lang="cs-CZ" sz="2200" dirty="0">
                <a:solidFill>
                  <a:srgbClr val="4E3B30"/>
                </a:solidFill>
              </a:rPr>
              <a:t>žije 4-9 let</a:t>
            </a:r>
          </a:p>
          <a:p>
            <a:pPr lvl="0">
              <a:buClr>
                <a:srgbClr val="F0A22E"/>
              </a:buClr>
              <a:buFont typeface="Arial" pitchFamily="34" charset="0"/>
              <a:buChar char="•"/>
              <a:defRPr/>
            </a:pPr>
            <a:r>
              <a:rPr lang="cs-CZ" sz="2200" dirty="0">
                <a:solidFill>
                  <a:srgbClr val="4E3B30"/>
                </a:solidFill>
                <a:hlinkClick r:id="rId2"/>
              </a:rPr>
              <a:t>https://www.youtube.com/watch?v=FPh9oNac-gs</a:t>
            </a:r>
            <a:r>
              <a:rPr lang="cs-CZ" sz="2200" dirty="0">
                <a:solidFill>
                  <a:srgbClr val="4E3B30"/>
                </a:solidFill>
              </a:rPr>
              <a:t> od 0:30 min</a:t>
            </a:r>
          </a:p>
          <a:p>
            <a:pPr lvl="0">
              <a:buClr>
                <a:srgbClr val="F0A22E"/>
              </a:buClr>
              <a:buFont typeface="Arial" pitchFamily="34" charset="0"/>
              <a:buChar char="•"/>
              <a:defRPr/>
            </a:pPr>
            <a:endParaRPr lang="cs-CZ" sz="2200" dirty="0">
              <a:solidFill>
                <a:srgbClr val="4E3B3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</p:txBody>
      </p:sp>
      <p:pic>
        <p:nvPicPr>
          <p:cNvPr id="20484" name="Picture 2" descr="C:\Documents and Settings\Admin\Dokumenty\Obrázky\Bufo_bufo_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35844"/>
            <a:ext cx="5935663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Obdélník 4"/>
          <p:cNvSpPr>
            <a:spLocks noChangeArrowheads="1"/>
          </p:cNvSpPr>
          <p:nvPr/>
        </p:nvSpPr>
        <p:spPr bwMode="auto">
          <a:xfrm>
            <a:off x="4211638" y="5084763"/>
            <a:ext cx="1038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latin typeface="Calibri" pitchFamily="34" charset="0"/>
              </a:rPr>
              <a:t>obr. č. 18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743E6C9-9ED6-49C4-9E97-2B05D32525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3" t="23400" r="52362" b="30401"/>
          <a:stretch/>
        </p:blipFill>
        <p:spPr>
          <a:xfrm>
            <a:off x="5508104" y="3072902"/>
            <a:ext cx="3312368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78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457200" y="162944"/>
            <a:ext cx="8229600" cy="2924944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  <a:buClr>
                <a:srgbClr val="F0A22E"/>
              </a:buClr>
              <a:buSzPct val="70000"/>
              <a:buFont typeface="Arial" pitchFamily="34" charset="0"/>
              <a:buChar char="•"/>
              <a:defRPr/>
            </a:pPr>
            <a:r>
              <a:rPr lang="cs-CZ" altLang="cs-CZ" sz="4000" b="1" dirty="0"/>
              <a:t>ROSNIČKA ZELENÁ</a:t>
            </a:r>
            <a:br>
              <a:rPr lang="cs-CZ" altLang="cs-CZ" sz="4000" b="1" dirty="0"/>
            </a:br>
            <a:r>
              <a:rPr lang="cs-CZ" sz="25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  <a:t>konce prstů opatřeny příchytnými terčíky</a:t>
            </a:r>
            <a:br>
              <a:rPr lang="cs-CZ" sz="25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</a:br>
            <a:r>
              <a:rPr lang="cs-CZ" sz="25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  <a:t>malá(pouze 3-5 cm)</a:t>
            </a:r>
            <a:br>
              <a:rPr lang="cs-CZ" sz="25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</a:br>
            <a:r>
              <a:rPr lang="cs-CZ" sz="25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  <a:t>žije v patrech listnatých stromů, sameček ozvučný vak</a:t>
            </a:r>
            <a:br>
              <a:rPr lang="cs-CZ" sz="25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</a:br>
            <a:r>
              <a:rPr lang="cs-CZ" sz="25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  <a:hlinkClick r:id="rId2"/>
              </a:rPr>
              <a:t>https://www.youtube.com/watch?v=lGcd36vZ6q4</a:t>
            </a:r>
            <a:br>
              <a:rPr lang="cs-CZ" sz="25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</a:br>
            <a:br>
              <a:rPr lang="cs-CZ" sz="25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</a:br>
            <a:br>
              <a:rPr lang="cs-CZ" sz="25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</a:br>
            <a:endParaRPr lang="cs-CZ" alt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62736"/>
            <a:ext cx="8229600" cy="189465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dirty="0"/>
          </a:p>
          <a:p>
            <a:pPr>
              <a:buFont typeface="Arial" pitchFamily="34" charset="0"/>
              <a:buChar char="•"/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</p:txBody>
      </p:sp>
      <p:pic>
        <p:nvPicPr>
          <p:cNvPr id="21508" name="Picture 2" descr="C:\Documents and Settings\Admin\Dokumenty\Obrázky\Hyla_arborea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99" y="2235089"/>
            <a:ext cx="5365531" cy="402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Obdélník 4"/>
          <p:cNvSpPr>
            <a:spLocks noChangeArrowheads="1"/>
          </p:cNvSpPr>
          <p:nvPr/>
        </p:nvSpPr>
        <p:spPr bwMode="auto">
          <a:xfrm>
            <a:off x="4211638" y="5229225"/>
            <a:ext cx="1038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latin typeface="Calibri" pitchFamily="34" charset="0"/>
              </a:rPr>
              <a:t>obr. </a:t>
            </a:r>
            <a:r>
              <a:rPr lang="cs-CZ" altLang="cs-CZ" dirty="0">
                <a:latin typeface="Calibri" pitchFamily="34" charset="0"/>
              </a:rPr>
              <a:t>č. 19</a:t>
            </a:r>
          </a:p>
        </p:txBody>
      </p:sp>
      <p:cxnSp>
        <p:nvCxnSpPr>
          <p:cNvPr id="7" name="Přímá spojovací šipka 6"/>
          <p:cNvCxnSpPr/>
          <p:nvPr/>
        </p:nvCxnSpPr>
        <p:spPr>
          <a:xfrm flipH="1" flipV="1">
            <a:off x="5219700" y="4868863"/>
            <a:ext cx="1296988" cy="647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231" y="2025583"/>
            <a:ext cx="3631654" cy="24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4284479"/>
            <a:ext cx="31432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620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 b="1" dirty="0"/>
              <a:t>SKOKAN HNĚDÝ      zelený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45125"/>
            <a:ext cx="8229600" cy="1008063"/>
          </a:xfrm>
        </p:spPr>
        <p:txBody>
          <a:bodyPr rtlCol="0">
            <a:normAutofit fontScale="85000" lnSpcReduction="10000"/>
          </a:bodyPr>
          <a:lstStyle/>
          <a:p>
            <a:pPr marL="0" indent="0">
              <a:buNone/>
              <a:defRPr/>
            </a:pPr>
            <a:r>
              <a:rPr lang="cs-CZ" sz="2000" dirty="0">
                <a:hlinkClick r:id="rId2"/>
              </a:rPr>
              <a:t>https://www.youtube.com/watch?v=inA-uPzHMfI</a:t>
            </a:r>
            <a:endParaRPr lang="cs-CZ" sz="2000" dirty="0"/>
          </a:p>
          <a:p>
            <a:pPr lvl="0">
              <a:buClr>
                <a:srgbClr val="F0A22E"/>
              </a:buClr>
              <a:buFont typeface="Arial" pitchFamily="34" charset="0"/>
              <a:buChar char="•"/>
              <a:defRPr/>
            </a:pPr>
            <a:r>
              <a:rPr lang="cs-CZ" sz="2200" dirty="0">
                <a:solidFill>
                  <a:srgbClr val="4E3B30"/>
                </a:solidFill>
              </a:rPr>
              <a:t>až 10 cm, štíhlé tělo s dlouhýma zadníma nohama      skoky dlouhé až 1m</a:t>
            </a:r>
          </a:p>
          <a:p>
            <a:pPr lvl="0">
              <a:buClr>
                <a:srgbClr val="F0A22E"/>
              </a:buClr>
              <a:buFont typeface="Arial" pitchFamily="34" charset="0"/>
              <a:buChar char="•"/>
              <a:defRPr/>
            </a:pPr>
            <a:r>
              <a:rPr lang="cs-CZ" sz="2200" dirty="0">
                <a:solidFill>
                  <a:srgbClr val="4E3B30"/>
                </a:solidFill>
              </a:rPr>
              <a:t>ve stinných vlhkých lesích po celé ČR</a:t>
            </a:r>
            <a:endParaRPr lang="cs-CZ" sz="1800" dirty="0"/>
          </a:p>
        </p:txBody>
      </p:sp>
      <p:pic>
        <p:nvPicPr>
          <p:cNvPr id="22532" name="Picture 2" descr="C:\Documents and Settings\Admin\Dokumenty\Obrázky\800px-European_Common_Frog_Rana_temporaria_(cropped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22" y="865922"/>
            <a:ext cx="5848350" cy="432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Obdélník 5"/>
          <p:cNvSpPr>
            <a:spLocks noChangeArrowheads="1"/>
          </p:cNvSpPr>
          <p:nvPr/>
        </p:nvSpPr>
        <p:spPr bwMode="auto">
          <a:xfrm>
            <a:off x="4067175" y="5084763"/>
            <a:ext cx="1039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latin typeface="Calibri" pitchFamily="34" charset="0"/>
              </a:rPr>
              <a:t>obr. č. 20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8"/>
          <a:stretch/>
        </p:blipFill>
        <p:spPr bwMode="auto">
          <a:xfrm>
            <a:off x="4961845" y="3959447"/>
            <a:ext cx="3887170" cy="132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457" y="1395795"/>
            <a:ext cx="3259063" cy="244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F2AE0774-539D-48D7-AA81-5EED8DDC8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970" y="188640"/>
            <a:ext cx="24955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81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ctrTitle"/>
          </p:nvPr>
        </p:nvSpPr>
        <p:spPr>
          <a:xfrm>
            <a:off x="755650" y="260350"/>
            <a:ext cx="7772400" cy="1470025"/>
          </a:xfrm>
        </p:spPr>
        <p:txBody>
          <a:bodyPr/>
          <a:lstStyle/>
          <a:p>
            <a:pPr eaLnBrk="1" hangingPunct="1"/>
            <a:r>
              <a:rPr lang="cs-CZ" altLang="cs-CZ" sz="5400" b="1" u="sng"/>
              <a:t>OBOJŽIVELNÍCI</a:t>
            </a:r>
          </a:p>
        </p:txBody>
      </p:sp>
      <p:pic>
        <p:nvPicPr>
          <p:cNvPr id="3075" name="Picture 2" descr="C:\Documents and Settings\Admin\Dokumenty\Obrázky\712px-Salamandara_salamandra_MHNT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141663"/>
            <a:ext cx="3455988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Obdélník 4"/>
          <p:cNvSpPr>
            <a:spLocks noChangeArrowheads="1"/>
          </p:cNvSpPr>
          <p:nvPr/>
        </p:nvSpPr>
        <p:spPr bwMode="auto">
          <a:xfrm>
            <a:off x="2268538" y="4365625"/>
            <a:ext cx="920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latin typeface="Calibri" pitchFamily="34" charset="0"/>
              </a:rPr>
              <a:t>obr. č. 1</a:t>
            </a:r>
          </a:p>
        </p:txBody>
      </p:sp>
      <p:pic>
        <p:nvPicPr>
          <p:cNvPr id="3077" name="Picture 3" descr="C:\Documents and Settings\Admin\Dokumenty\Obrázky\800px-Groene_kikker_achter_Bekaert-dra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16113"/>
            <a:ext cx="4184650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Obdélník 6"/>
          <p:cNvSpPr>
            <a:spLocks noChangeArrowheads="1"/>
          </p:cNvSpPr>
          <p:nvPr/>
        </p:nvSpPr>
        <p:spPr bwMode="auto">
          <a:xfrm>
            <a:off x="6588125" y="5805488"/>
            <a:ext cx="920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latin typeface="Calibri" pitchFamily="34" charset="0"/>
              </a:rPr>
              <a:t>obr. č. 2</a:t>
            </a:r>
          </a:p>
        </p:txBody>
      </p:sp>
    </p:spTree>
    <p:extLst>
      <p:ext uri="{BB962C8B-B14F-4D97-AF65-F5344CB8AC3E}">
        <p14:creationId xmlns:p14="http://schemas.microsoft.com/office/powerpoint/2010/main" val="1586454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 b="1"/>
              <a:t>BLATNICE SKVRNITÁ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157788"/>
            <a:ext cx="8229600" cy="1295400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/>
              <a:t>veliká 5-7 cm se svislou oční zorničkou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/>
              <a:t>aktivní v noci, přes den ukrytá ve vyhrabaných norách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dirty="0"/>
              <a:t>ohrožený druh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sz="2200" dirty="0">
                <a:hlinkClick r:id="rId2"/>
              </a:rPr>
              <a:t>https://www.youtube.com/watch?v=hC43N1mAP3A</a:t>
            </a:r>
            <a:endParaRPr lang="cs-CZ" sz="2200" dirty="0"/>
          </a:p>
          <a:p>
            <a:pPr>
              <a:buFont typeface="Arial" pitchFamily="34" charset="0"/>
              <a:buChar char="•"/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</p:txBody>
      </p:sp>
      <p:pic>
        <p:nvPicPr>
          <p:cNvPr id="24580" name="Picture 2" descr="C:\Documents and Settings\Admin\Dokumenty\Obrázky\800px-PelobatesFusc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58" y="983456"/>
            <a:ext cx="5592762" cy="3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Obdélník 4"/>
          <p:cNvSpPr>
            <a:spLocks noChangeArrowheads="1"/>
          </p:cNvSpPr>
          <p:nvPr/>
        </p:nvSpPr>
        <p:spPr bwMode="auto">
          <a:xfrm>
            <a:off x="4140200" y="4724400"/>
            <a:ext cx="1038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latin typeface="Calibri" pitchFamily="34" charset="0"/>
              </a:rPr>
              <a:t>obr. č. 24</a:t>
            </a:r>
          </a:p>
        </p:txBody>
      </p:sp>
      <p:cxnSp>
        <p:nvCxnSpPr>
          <p:cNvPr id="9" name="Přímá spojovací šipka 8"/>
          <p:cNvCxnSpPr>
            <a:cxnSpLocks/>
          </p:cNvCxnSpPr>
          <p:nvPr/>
        </p:nvCxnSpPr>
        <p:spPr>
          <a:xfrm flipH="1" flipV="1">
            <a:off x="1619672" y="2848769"/>
            <a:ext cx="3744491" cy="230902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861" y="421139"/>
            <a:ext cx="3095228" cy="242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056" y="2874283"/>
            <a:ext cx="2911470" cy="228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374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 b="1"/>
              <a:t>ŠÍPOVÉ ŽÁBY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8313" y="5254621"/>
            <a:ext cx="8675687" cy="1603379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/>
              <a:t>nazývány také „</a:t>
            </a:r>
            <a:r>
              <a:rPr lang="cs-CZ" dirty="0" err="1"/>
              <a:t>pralesničky</a:t>
            </a:r>
            <a:r>
              <a:rPr lang="cs-CZ" dirty="0"/>
              <a:t>“      žijí v tropických pralesech Jižní Ameriky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/>
              <a:t>prudce jedovaté(mohou usmrtit i člověka)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dirty="0">
                <a:hlinkClick r:id="rId2"/>
              </a:rPr>
              <a:t>https://www.youtube.com/watch?v=vZ5H0GLDOzM</a:t>
            </a:r>
            <a:endParaRPr lang="cs-CZ" dirty="0"/>
          </a:p>
          <a:p>
            <a:pPr>
              <a:buFont typeface="Arial" pitchFamily="34" charset="0"/>
              <a:buChar char="•"/>
              <a:defRPr/>
            </a:pPr>
            <a:endParaRPr lang="cs-CZ" dirty="0"/>
          </a:p>
        </p:txBody>
      </p:sp>
      <p:pic>
        <p:nvPicPr>
          <p:cNvPr id="23556" name="Picture 2" descr="C:\Documents and Settings\Admin\Dokumenty\Obrázky\574px-Strawberry_dart_fr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36613"/>
            <a:ext cx="2976563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Obdélník 4"/>
          <p:cNvSpPr>
            <a:spLocks noChangeArrowheads="1"/>
          </p:cNvSpPr>
          <p:nvPr/>
        </p:nvSpPr>
        <p:spPr bwMode="auto">
          <a:xfrm>
            <a:off x="1547813" y="3933825"/>
            <a:ext cx="1038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latin typeface="Calibri" pitchFamily="34" charset="0"/>
              </a:rPr>
              <a:t>obr. č. 21</a:t>
            </a:r>
          </a:p>
        </p:txBody>
      </p:sp>
      <p:pic>
        <p:nvPicPr>
          <p:cNvPr id="23558" name="Picture 3" descr="C:\Documents and Settings\Admin\Dokumenty\Obrázky\800px-POISON_DART_FROG_(7423281570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3526"/>
            <a:ext cx="426243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Obdélník 6"/>
          <p:cNvSpPr>
            <a:spLocks noChangeArrowheads="1"/>
          </p:cNvSpPr>
          <p:nvPr/>
        </p:nvSpPr>
        <p:spPr bwMode="auto">
          <a:xfrm>
            <a:off x="6875463" y="3357563"/>
            <a:ext cx="10398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latin typeface="Calibri" pitchFamily="34" charset="0"/>
              </a:rPr>
              <a:t>obr. č. 22</a:t>
            </a:r>
          </a:p>
        </p:txBody>
      </p:sp>
      <p:pic>
        <p:nvPicPr>
          <p:cNvPr id="23560" name="Picture 4" descr="C:\Documents and Settings\Admin\Dokumenty\Obrázky\800px-Flickr_-_ggallice_-_Pleasing_poison_fro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323" y="2986880"/>
            <a:ext cx="3095625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Obdélník 8"/>
          <p:cNvSpPr>
            <a:spLocks noChangeArrowheads="1"/>
          </p:cNvSpPr>
          <p:nvPr/>
        </p:nvSpPr>
        <p:spPr bwMode="auto">
          <a:xfrm>
            <a:off x="6875463" y="5157788"/>
            <a:ext cx="10398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latin typeface="Calibri" pitchFamily="34" charset="0"/>
              </a:rPr>
              <a:t>obr. č. 23</a:t>
            </a:r>
          </a:p>
        </p:txBody>
      </p:sp>
      <p:sp>
        <p:nvSpPr>
          <p:cNvPr id="12" name="Šipka doprava 9">
            <a:extLst>
              <a:ext uri="{FF2B5EF4-FFF2-40B4-BE49-F238E27FC236}">
                <a16:creationId xmlns:a16="http://schemas.microsoft.com/office/drawing/2014/main" id="{24EA1DC8-5ED1-48A9-B439-53E36BAA2E6A}"/>
              </a:ext>
            </a:extLst>
          </p:cNvPr>
          <p:cNvSpPr/>
          <p:nvPr/>
        </p:nvSpPr>
        <p:spPr>
          <a:xfrm>
            <a:off x="4958772" y="5341938"/>
            <a:ext cx="360363" cy="2174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4280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Paedophryne</a:t>
            </a:r>
            <a:r>
              <a:rPr lang="cs-CZ" dirty="0"/>
              <a:t> </a:t>
            </a:r>
            <a:r>
              <a:rPr lang="cs-CZ" dirty="0" err="1"/>
              <a:t>amauensis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4525962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43815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33056"/>
            <a:ext cx="3477766" cy="26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837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A42C23-8CD3-4680-839C-DBE1397E0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Největší žába- </a:t>
            </a:r>
            <a:r>
              <a:rPr lang="cs-CZ" dirty="0" err="1"/>
              <a:t>veleskokan</a:t>
            </a:r>
            <a:r>
              <a:rPr lang="cs-CZ" dirty="0"/>
              <a:t> </a:t>
            </a:r>
            <a:r>
              <a:rPr lang="cs-CZ" dirty="0" err="1"/>
              <a:t>goliáší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97BEA-E22A-4647-A1A8-62BEABB04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>
                <a:hlinkClick r:id="rId2"/>
              </a:rPr>
              <a:t>https://www.youtube.com/watch?v=pg0v_Cfv760</a:t>
            </a:r>
            <a:endParaRPr lang="cs-CZ" dirty="0"/>
          </a:p>
          <a:p>
            <a:r>
              <a:rPr lang="cs-CZ" dirty="0"/>
              <a:t>západní Afrika</a:t>
            </a:r>
          </a:p>
          <a:p>
            <a:r>
              <a:rPr lang="cs-CZ" dirty="0"/>
              <a:t>trup s nataženými </a:t>
            </a:r>
          </a:p>
          <a:p>
            <a:pPr marL="0" indent="0">
              <a:buNone/>
            </a:pPr>
            <a:r>
              <a:rPr lang="cs-CZ" dirty="0"/>
              <a:t>končetinami 90 cm</a:t>
            </a:r>
          </a:p>
          <a:p>
            <a:r>
              <a:rPr lang="cs-CZ" dirty="0"/>
              <a:t>4 kg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Hlasy žab</a:t>
            </a:r>
          </a:p>
          <a:p>
            <a:r>
              <a:rPr lang="cs-CZ" dirty="0">
                <a:hlinkClick r:id="rId3"/>
              </a:rPr>
              <a:t>https://www.youtube.com/watch?v=NsfzBxIGGT0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71FF3E7-ADE6-4435-BBEB-E553B58F3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2204864"/>
            <a:ext cx="4045992" cy="269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64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5F474C-0FFD-4C9F-8686-D95DE08BD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DÚ z online hodiny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0A56CB7-7237-44CD-BA32-3DD15B1EC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1. zápis  další slide</a:t>
            </a:r>
          </a:p>
          <a:p>
            <a:r>
              <a:rPr lang="cs-CZ" dirty="0"/>
              <a:t>2. roztřízení informací pomocí prezentace nebo učebnice str.24 – 25</a:t>
            </a:r>
          </a:p>
          <a:p>
            <a:endParaRPr lang="cs-CZ" dirty="0"/>
          </a:p>
          <a:p>
            <a:r>
              <a:rPr lang="cs-CZ" dirty="0"/>
              <a:t>Nafocené poslat do 20. 11. na </a:t>
            </a:r>
            <a:r>
              <a:rPr lang="cs-CZ" dirty="0">
                <a:hlinkClick r:id="rId2"/>
              </a:rPr>
              <a:t>dagmar.hegrova@zspilnikov.cz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5133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87388A-21CA-4A4C-8F7C-45EEF426A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Zástupci </a:t>
            </a:r>
            <a:r>
              <a:rPr lang="cs-CZ" dirty="0" err="1"/>
              <a:t>obojživeLníků</a:t>
            </a:r>
            <a:r>
              <a:rPr lang="cs-CZ" dirty="0"/>
              <a:t> (zápis do sešitu)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74A1A6-7E7B-403C-AFEF-9A61E0993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18720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OCASATÍ – potrava hmyz, pavouci, červi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Čolci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Mlok skvrnitý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Velemlok japonský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Axolotl mexický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cs-CZ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>
                <a:solidFill>
                  <a:srgbClr val="FF0000"/>
                </a:solidFill>
              </a:rPr>
              <a:t>Roztřiď informace k jednotlivým druhům</a:t>
            </a:r>
            <a:r>
              <a:rPr lang="cs-CZ" dirty="0"/>
              <a:t>:</a:t>
            </a:r>
          </a:p>
          <a:p>
            <a:pPr marL="457200" lvl="1" indent="0">
              <a:buNone/>
            </a:pPr>
            <a:r>
              <a:rPr lang="cs-CZ" dirty="0"/>
              <a:t>největší obojživelník, ve stádiu larvy i v době rozmnožování, výstražné zabarvení, v době páření samečci svatební šat, kanibalismus, potrava ryby a žáby, vodní dráček, regenerační schopnost</a:t>
            </a:r>
          </a:p>
          <a:p>
            <a:pPr marL="1371600" lvl="3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6244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D0C554-521F-4FEF-8339-1FB31246E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30E4C8-0A46-44DA-9411-3208F3024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BEZOCASÍ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Kuňky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Skokani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Ropuchy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Pralesničky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Veleskokan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0000"/>
                </a:solidFill>
              </a:rPr>
              <a:t>Roztřiď informace k jednotlivým druhům:</a:t>
            </a:r>
          </a:p>
          <a:p>
            <a:pPr marL="457200" lvl="1" indent="0">
              <a:buNone/>
            </a:pPr>
            <a:r>
              <a:rPr lang="cs-CZ" dirty="0"/>
              <a:t> výstražné zabarvení na břiše, šípové žáby, západní Afrika, naše nejmohutnější žáby, silné zadní končetiny, J. Amerika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3367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 descr="C:\Documents and Settings\Admin\Dokumenty\Obrázky\800px-Haswell's_Frog_-_Paracrinia_haswelli_tadpo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284538"/>
            <a:ext cx="5761038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Obdélník 4"/>
          <p:cNvSpPr>
            <a:spLocks noChangeArrowheads="1"/>
          </p:cNvSpPr>
          <p:nvPr/>
        </p:nvSpPr>
        <p:spPr bwMode="auto">
          <a:xfrm>
            <a:off x="4356100" y="6021388"/>
            <a:ext cx="920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latin typeface="Calibri" pitchFamily="34" charset="0"/>
              </a:rPr>
              <a:t>obr. č. 4</a:t>
            </a:r>
          </a:p>
        </p:txBody>
      </p:sp>
      <p:cxnSp>
        <p:nvCxnSpPr>
          <p:cNvPr id="7" name="Přímá spojovací šipka 6"/>
          <p:cNvCxnSpPr/>
          <p:nvPr/>
        </p:nvCxnSpPr>
        <p:spPr>
          <a:xfrm flipH="1">
            <a:off x="5003800" y="2420938"/>
            <a:ext cx="1512888" cy="201612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F721A20-50BE-49F7-A312-2BB91A32D1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2195" y="188640"/>
            <a:ext cx="4029805" cy="335918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9AD5986-3BD9-4FD8-8BDC-84351CDDC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475" y="426987"/>
            <a:ext cx="3712786" cy="278611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D72B795-94C6-46FB-886F-E55EAAB95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223519"/>
            <a:ext cx="3520226" cy="246814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2CB14E7-0E42-46E6-98E8-6ED810FD28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077" y="2457863"/>
            <a:ext cx="2659984" cy="177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01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sah 2"/>
          <p:cNvSpPr>
            <a:spLocks noGrp="1"/>
          </p:cNvSpPr>
          <p:nvPr>
            <p:ph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pPr eaLnBrk="1" hangingPunct="1"/>
            <a:endParaRPr lang="cs-CZ" altLang="cs-CZ" sz="2400" b="1" u="sng" dirty="0"/>
          </a:p>
          <a:p>
            <a:r>
              <a:rPr lang="cs-CZ" altLang="cs-CZ" sz="2400" b="1" u="sng" dirty="0">
                <a:hlinkClick r:id="rId2"/>
              </a:rPr>
              <a:t>https://www.youtube.com/watch?v=7UK_S1p7U0k</a:t>
            </a:r>
            <a:endParaRPr lang="cs-CZ" altLang="cs-CZ" sz="2400" b="1" u="sng" dirty="0"/>
          </a:p>
          <a:p>
            <a:endParaRPr lang="cs-CZ" altLang="cs-CZ" sz="2400" b="1" u="sng" dirty="0"/>
          </a:p>
          <a:p>
            <a:r>
              <a:rPr lang="cs-CZ" altLang="cs-CZ" sz="2400" b="1" u="sng" dirty="0">
                <a:hlinkClick r:id="rId3"/>
              </a:rPr>
              <a:t>https://www.youtube.com/watch?v=NsfzBxIGGT0</a:t>
            </a:r>
            <a:endParaRPr lang="cs-CZ" altLang="cs-CZ" sz="2400" b="1" u="sng" dirty="0"/>
          </a:p>
          <a:p>
            <a:endParaRPr lang="cs-CZ" altLang="cs-CZ" sz="2400" b="1" u="sng" dirty="0"/>
          </a:p>
          <a:p>
            <a:endParaRPr lang="cs-CZ" altLang="cs-CZ" sz="2400" b="1" u="sng" dirty="0"/>
          </a:p>
          <a:p>
            <a:endParaRPr lang="cs-CZ" altLang="cs-CZ" b="1" u="sng" dirty="0"/>
          </a:p>
        </p:txBody>
      </p:sp>
      <p:pic>
        <p:nvPicPr>
          <p:cNvPr id="10243" name="Picture 2" descr="C:\Documents and Settings\Admin\Dokumenty\Obrázky\800px-Rana_ridibunda,_ZOO_Praha_5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997200"/>
            <a:ext cx="517842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Obdélník 4"/>
          <p:cNvSpPr>
            <a:spLocks noChangeArrowheads="1"/>
          </p:cNvSpPr>
          <p:nvPr/>
        </p:nvSpPr>
        <p:spPr bwMode="auto">
          <a:xfrm>
            <a:off x="4572000" y="6488113"/>
            <a:ext cx="920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latin typeface="Calibri" pitchFamily="34" charset="0"/>
              </a:rPr>
              <a:t>obr. č. 8</a:t>
            </a:r>
          </a:p>
        </p:txBody>
      </p:sp>
      <p:cxnSp>
        <p:nvCxnSpPr>
          <p:cNvPr id="7" name="Přímá spojovací šipka 6"/>
          <p:cNvCxnSpPr/>
          <p:nvPr/>
        </p:nvCxnSpPr>
        <p:spPr>
          <a:xfrm>
            <a:off x="4211638" y="2276475"/>
            <a:ext cx="1728787" cy="19446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>
            <a:off x="4211638" y="2276475"/>
            <a:ext cx="1584325" cy="28082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439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A64369-33C1-44A3-9F90-14EB21EEC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7ACEBA5-5E47-4A37-B068-52DAD01A07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2122"/>
          <a:stretch/>
        </p:blipFill>
        <p:spPr>
          <a:xfrm>
            <a:off x="395537" y="523461"/>
            <a:ext cx="4104456" cy="555666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9230B1F-3DB5-4CB9-B48D-8FFB92DB19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13" t="22700" r="12200" b="23751"/>
          <a:stretch/>
        </p:blipFill>
        <p:spPr>
          <a:xfrm>
            <a:off x="4887144" y="764704"/>
            <a:ext cx="3952056" cy="485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82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cs-CZ" altLang="cs-CZ" b="1" u="sng"/>
              <a:t>Systém obojživelníků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1075"/>
            <a:ext cx="8002588" cy="5145088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b="1" dirty="0"/>
              <a:t>dnes přes 5000 žijících druhů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b="1" dirty="0"/>
              <a:t>dělí se na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/>
              <a:t>                                </a:t>
            </a:r>
            <a:r>
              <a:rPr lang="cs-CZ" b="1" u="sng" dirty="0"/>
              <a:t>OCASATÉ OBOJŽIVELNÍKY</a:t>
            </a:r>
            <a:endParaRPr lang="cs-CZ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/>
              <a:t>                                  (mlok, čolek, </a:t>
            </a:r>
            <a:r>
              <a:rPr lang="cs-CZ" b="1" dirty="0" err="1"/>
              <a:t>axalotl</a:t>
            </a:r>
            <a:r>
              <a:rPr lang="cs-CZ" b="1" dirty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/>
              <a:t>                           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/>
              <a:t>                               </a:t>
            </a:r>
            <a:r>
              <a:rPr lang="cs-CZ" b="1" u="sng" dirty="0"/>
              <a:t>  BEZOCASÉ OBOJŽIVELNÍKY</a:t>
            </a:r>
            <a:endParaRPr lang="cs-CZ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/>
              <a:t>                                               (žáby) </a:t>
            </a:r>
            <a:endParaRPr lang="cs-CZ" b="1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/>
              <a:t>                                </a:t>
            </a:r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1258888" y="2420938"/>
            <a:ext cx="1944687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1258888" y="2420938"/>
            <a:ext cx="2017712" cy="237648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4" name="Picture 3" descr="C:\Documents and Settings\Admin\Dokumenty\Obrázky\Newt_crop_113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565400"/>
            <a:ext cx="1677988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Obdélník 13"/>
          <p:cNvSpPr>
            <a:spLocks noChangeArrowheads="1"/>
          </p:cNvSpPr>
          <p:nvPr/>
        </p:nvSpPr>
        <p:spPr bwMode="auto">
          <a:xfrm>
            <a:off x="7308850" y="4076700"/>
            <a:ext cx="1038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latin typeface="Calibri" pitchFamily="34" charset="0"/>
              </a:rPr>
              <a:t>obr. č. 11</a:t>
            </a:r>
          </a:p>
        </p:txBody>
      </p:sp>
      <p:sp>
        <p:nvSpPr>
          <p:cNvPr id="12296" name="Obdélník 14"/>
          <p:cNvSpPr>
            <a:spLocks noChangeArrowheads="1"/>
          </p:cNvSpPr>
          <p:nvPr/>
        </p:nvSpPr>
        <p:spPr bwMode="auto">
          <a:xfrm>
            <a:off x="6372225" y="6488113"/>
            <a:ext cx="1038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latin typeface="Calibri" pitchFamily="34" charset="0"/>
              </a:rPr>
              <a:t>obr. č. 12</a:t>
            </a:r>
          </a:p>
        </p:txBody>
      </p:sp>
      <p:pic>
        <p:nvPicPr>
          <p:cNvPr id="12297" name="Picture 4" descr="C:\Documents and Settings\Admin\Dokumenty\Obrázky\800px-Ceratophrys_ornata_(Pacman_Frog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084763"/>
            <a:ext cx="1965325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062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188" y="256540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/>
              <a:t>PŘEHLED OCASATÝCH OBOJŽIVELNÍKŮ</a:t>
            </a:r>
          </a:p>
        </p:txBody>
      </p:sp>
    </p:spTree>
    <p:extLst>
      <p:ext uri="{BB962C8B-B14F-4D97-AF65-F5344CB8AC3E}">
        <p14:creationId xmlns:p14="http://schemas.microsoft.com/office/powerpoint/2010/main" val="4160384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pPr eaLnBrk="1" hangingPunct="1"/>
            <a:r>
              <a:rPr lang="cs-CZ" altLang="cs-CZ" sz="4000" b="1"/>
              <a:t>ČOLEK OBECNÝ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8313" y="5557203"/>
            <a:ext cx="8229600" cy="1341437"/>
          </a:xfrm>
        </p:spPr>
        <p:txBody>
          <a:bodyPr rtlCol="0">
            <a:normAutofit fontScale="85000" lnSpcReduction="20000"/>
          </a:bodyPr>
          <a:lstStyle/>
          <a:p>
            <a:r>
              <a:rPr lang="cs-CZ" altLang="cs-CZ" dirty="0"/>
              <a:t>velikost: 	asi 8,5 cm		oranžový lem</a:t>
            </a:r>
          </a:p>
          <a:p>
            <a:r>
              <a:rPr lang="cs-CZ" altLang="cs-CZ" dirty="0"/>
              <a:t>potrava: drobní živočichové, hlavně červi</a:t>
            </a:r>
          </a:p>
          <a:p>
            <a:r>
              <a:rPr lang="cs-CZ" altLang="cs-CZ" dirty="0"/>
              <a:t>výskyt:   hojný po celé Evropě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dirty="0"/>
          </a:p>
        </p:txBody>
      </p:sp>
      <p:pic>
        <p:nvPicPr>
          <p:cNvPr id="14340" name="Picture 2" descr="C:\Documents and Settings\Admin\Dokumenty\Obrázky\800px-Teichmolch-triturus-vulgar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734695"/>
            <a:ext cx="6762750" cy="448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Obdélník 4"/>
          <p:cNvSpPr>
            <a:spLocks noChangeArrowheads="1"/>
          </p:cNvSpPr>
          <p:nvPr/>
        </p:nvSpPr>
        <p:spPr bwMode="auto">
          <a:xfrm>
            <a:off x="4284663" y="5229225"/>
            <a:ext cx="1038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latin typeface="Calibri" pitchFamily="34" charset="0"/>
              </a:rPr>
              <a:t>obr. č. 13</a:t>
            </a:r>
          </a:p>
        </p:txBody>
      </p:sp>
      <p:cxnSp>
        <p:nvCxnSpPr>
          <p:cNvPr id="9" name="Přímá spojovací šipka 8"/>
          <p:cNvCxnSpPr/>
          <p:nvPr/>
        </p:nvCxnSpPr>
        <p:spPr>
          <a:xfrm flipV="1">
            <a:off x="6011863" y="3933825"/>
            <a:ext cx="504825" cy="179863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>
            <a:extLst>
              <a:ext uri="{FF2B5EF4-FFF2-40B4-BE49-F238E27FC236}">
                <a16:creationId xmlns:a16="http://schemas.microsoft.com/office/drawing/2014/main" id="{CDDAE2D4-CD7C-498A-8DF6-1AD1283FC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683" y="110609"/>
            <a:ext cx="4401693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43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 b="1"/>
              <a:t>ČOLEK HORSKÝ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516563"/>
            <a:ext cx="8229600" cy="1081087"/>
          </a:xfrm>
        </p:spPr>
        <p:txBody>
          <a:bodyPr rtlCol="0">
            <a:normAutofit fontScale="70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2400" dirty="0"/>
              <a:t>Šedý, zploštělý ocas					svatební šat samečka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2400" dirty="0"/>
              <a:t>8- 11 cm, břišní stran oranžová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2400" dirty="0"/>
              <a:t>Horské oblasti, lesní tůně, horská jezera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2400" dirty="0"/>
              <a:t>Noční živočich, hmyz, pavouci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</p:txBody>
      </p:sp>
      <p:pic>
        <p:nvPicPr>
          <p:cNvPr id="15364" name="Picture 2" descr="C:\Documents and Settings\Admin\Dokumenty\Obrázky\800px-Mesotriton_aplestris_side_view_chrisch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" y="925458"/>
            <a:ext cx="7094538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Obdélník 4"/>
          <p:cNvSpPr>
            <a:spLocks noChangeArrowheads="1"/>
          </p:cNvSpPr>
          <p:nvPr/>
        </p:nvSpPr>
        <p:spPr bwMode="auto">
          <a:xfrm>
            <a:off x="4211638" y="5084763"/>
            <a:ext cx="1038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latin typeface="Calibri" pitchFamily="34" charset="0"/>
              </a:rPr>
              <a:t>obr. č. 14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F7DEF36-B15E-4D9B-B210-68BD93497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2720975"/>
            <a:ext cx="364807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031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443</TotalTime>
  <Words>824</Words>
  <Application>Microsoft Office PowerPoint</Application>
  <PresentationFormat>Předvádění na obrazovce (4:3)</PresentationFormat>
  <Paragraphs>127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3" baseType="lpstr">
      <vt:lpstr>Arial</vt:lpstr>
      <vt:lpstr>Calibri</vt:lpstr>
      <vt:lpstr>Franklin Gothic Book</vt:lpstr>
      <vt:lpstr>Franklin Gothic Medium</vt:lpstr>
      <vt:lpstr>Wingdings</vt:lpstr>
      <vt:lpstr>Wingdings 2</vt:lpstr>
      <vt:lpstr>Cesta</vt:lpstr>
      <vt:lpstr>Zadání na online hodinu 16. 11. 2020</vt:lpstr>
      <vt:lpstr>OBOJŽIVELNÍCI</vt:lpstr>
      <vt:lpstr>Prezentace aplikace PowerPoint</vt:lpstr>
      <vt:lpstr>Prezentace aplikace PowerPoint</vt:lpstr>
      <vt:lpstr>Prezentace aplikace PowerPoint</vt:lpstr>
      <vt:lpstr>Systém obojživelníků</vt:lpstr>
      <vt:lpstr>PŘEHLED OCASATÝCH OBOJŽIVELNÍKŮ</vt:lpstr>
      <vt:lpstr>ČOLEK OBECNÝ</vt:lpstr>
      <vt:lpstr>ČOLEK HORSKÝ</vt:lpstr>
      <vt:lpstr>MLOK SKVRNITÝ</vt:lpstr>
      <vt:lpstr>Axolotl mexický „vodní dráček“  setrvává v larválním stavu neotenie červi, larvy hmyzu keříčkovité žábry                                larva   dospělec</vt:lpstr>
      <vt:lpstr>Macarát jeskynní</vt:lpstr>
      <vt:lpstr>Velemlok japonský</vt:lpstr>
      <vt:lpstr>PŘEHLED BEZOCASÝCH OBOJŽIVELNÍKŮ</vt:lpstr>
      <vt:lpstr>KUŇKA OBECNÁ černo-oranžové nebo černo-žluté zbarvení břicha malá (asi 5cm), v ČR ohrožená  v ohrožení se převrací na záda a ukazuje výstražné zbarvení https://www.youtube.com/watch?v=9xWghxObiz0     </vt:lpstr>
      <vt:lpstr>ROPUCHA ZELENÁ zavalité tělo s bradavičnatou kůží, krátké končetiny vrací se vždy na stejné místo v zahradách, parcích, u jezírek </vt:lpstr>
      <vt:lpstr>ROPUCHA OBECNÁ</vt:lpstr>
      <vt:lpstr>ROSNIČKA ZELENÁ konce prstů opatřeny příchytnými terčíky malá(pouze 3-5 cm) žije v patrech listnatých stromů, sameček ozvučný vak https://www.youtube.com/watch?v=lGcd36vZ6q4   </vt:lpstr>
      <vt:lpstr>SKOKAN HNĚDÝ      zelený</vt:lpstr>
      <vt:lpstr>BLATNICE SKVRNITÁ</vt:lpstr>
      <vt:lpstr>ŠÍPOVÉ ŽÁBY</vt:lpstr>
      <vt:lpstr>Paedophryne amauensis</vt:lpstr>
      <vt:lpstr>Největší žába- veleskokan goliáší</vt:lpstr>
      <vt:lpstr>DÚ z online hodiny</vt:lpstr>
      <vt:lpstr>Zástupci obojživeLníků (zápis do sešitu)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Ilona Skořepová</dc:creator>
  <cp:lastModifiedBy>Zbyněk Koláčný</cp:lastModifiedBy>
  <cp:revision>34</cp:revision>
  <dcterms:created xsi:type="dcterms:W3CDTF">2016-10-10T06:08:12Z</dcterms:created>
  <dcterms:modified xsi:type="dcterms:W3CDTF">2020-11-16T09:09:17Z</dcterms:modified>
</cp:coreProperties>
</file>